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9" r:id="rId1"/>
  </p:sldMasterIdLst>
  <p:sldIdLst>
    <p:sldId id="256" r:id="rId2"/>
    <p:sldId id="257" r:id="rId3"/>
    <p:sldId id="258" r:id="rId4"/>
    <p:sldId id="259" r:id="rId5"/>
    <p:sldId id="285" r:id="rId6"/>
    <p:sldId id="283" r:id="rId7"/>
    <p:sldId id="284" r:id="rId8"/>
    <p:sldId id="286" r:id="rId9"/>
    <p:sldId id="287" r:id="rId10"/>
    <p:sldId id="28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9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5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33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8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4946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6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61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99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27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1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1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3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4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0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4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163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3322-27F1-F240-8A72-8A7F35BF2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643" y="385597"/>
            <a:ext cx="10326757" cy="1825096"/>
          </a:xfrm>
        </p:spPr>
        <p:txBody>
          <a:bodyPr>
            <a:normAutofit/>
          </a:bodyPr>
          <a:lstStyle/>
          <a:p>
            <a:r>
              <a:rPr lang="en-US" sz="4800" dirty="0"/>
              <a:t>Covid-19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D7CA7-F68F-F44B-AD66-B43646507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134880"/>
            <a:ext cx="9448800" cy="522356"/>
          </a:xfrm>
        </p:spPr>
        <p:txBody>
          <a:bodyPr/>
          <a:lstStyle/>
          <a:p>
            <a:r>
              <a:rPr lang="en-US" dirty="0"/>
              <a:t>By: The hAPI Campers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408CB-43B0-EB4E-9939-9BB3DDFF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4737" y="2596529"/>
            <a:ext cx="1719072" cy="17190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170F5EE-7E43-5E43-B5DC-81AC2F3871C1}"/>
              </a:ext>
            </a:extLst>
          </p:cNvPr>
          <p:cNvSpPr txBox="1">
            <a:spLocks/>
          </p:cNvSpPr>
          <p:nvPr/>
        </p:nvSpPr>
        <p:spPr>
          <a:xfrm>
            <a:off x="1365274" y="4391291"/>
            <a:ext cx="799070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BB9299B-356E-F540-A224-007853B87BA5}"/>
              </a:ext>
            </a:extLst>
          </p:cNvPr>
          <p:cNvSpPr txBox="1">
            <a:spLocks/>
          </p:cNvSpPr>
          <p:nvPr/>
        </p:nvSpPr>
        <p:spPr>
          <a:xfrm>
            <a:off x="3428853" y="4391291"/>
            <a:ext cx="799070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Terry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B136863-1A26-B947-82C1-C367BC7F6D9B}"/>
              </a:ext>
            </a:extLst>
          </p:cNvPr>
          <p:cNvSpPr txBox="1">
            <a:spLocks/>
          </p:cNvSpPr>
          <p:nvPr/>
        </p:nvSpPr>
        <p:spPr>
          <a:xfrm>
            <a:off x="5480075" y="4391291"/>
            <a:ext cx="799070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Kat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9C6766F-0E2A-364A-A449-E47B8182E59E}"/>
              </a:ext>
            </a:extLst>
          </p:cNvPr>
          <p:cNvSpPr txBox="1">
            <a:spLocks/>
          </p:cNvSpPr>
          <p:nvPr/>
        </p:nvSpPr>
        <p:spPr>
          <a:xfrm>
            <a:off x="7241458" y="4391291"/>
            <a:ext cx="1005614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Leticia</a:t>
            </a:r>
          </a:p>
        </p:txBody>
      </p:sp>
      <p:pic>
        <p:nvPicPr>
          <p:cNvPr id="7" name="Picture 6" descr="A person wearing a uniform&#10;&#10;Description automatically generated">
            <a:extLst>
              <a:ext uri="{FF2B5EF4-FFF2-40B4-BE49-F238E27FC236}">
                <a16:creationId xmlns:a16="http://schemas.microsoft.com/office/drawing/2014/main" id="{D6C5D0C7-D73F-2D4D-B5FF-5E3759796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9" t="1552" r="33807" b="67223"/>
          <a:stretch/>
        </p:blipFill>
        <p:spPr>
          <a:xfrm>
            <a:off x="2899551" y="2587024"/>
            <a:ext cx="1776282" cy="17154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08B68B29-E1B2-3149-AE68-5C784495D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87" t="18518" r="33165" b="43952"/>
          <a:stretch/>
        </p:blipFill>
        <p:spPr>
          <a:xfrm>
            <a:off x="6946389" y="2618493"/>
            <a:ext cx="1595753" cy="16751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 descr="A person in a white shirt and smiling at the camera&#10;&#10;Description automatically generated">
            <a:extLst>
              <a:ext uri="{FF2B5EF4-FFF2-40B4-BE49-F238E27FC236}">
                <a16:creationId xmlns:a16="http://schemas.microsoft.com/office/drawing/2014/main" id="{34855064-4D1F-E443-8790-4108A2123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72" r="17544" b="29280"/>
          <a:stretch/>
        </p:blipFill>
        <p:spPr>
          <a:xfrm>
            <a:off x="4924918" y="2557243"/>
            <a:ext cx="1772386" cy="17750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813D87FF-7633-4C48-8234-2E155AB31664}"/>
              </a:ext>
            </a:extLst>
          </p:cNvPr>
          <p:cNvSpPr txBox="1">
            <a:spLocks/>
          </p:cNvSpPr>
          <p:nvPr/>
        </p:nvSpPr>
        <p:spPr>
          <a:xfrm>
            <a:off x="9044609" y="4352005"/>
            <a:ext cx="1212767" cy="368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Justin</a:t>
            </a:r>
          </a:p>
        </p:txBody>
      </p:sp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3A739B-1093-3349-B71B-5B3DD14F66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29" t="21038" r="20231" b="17577"/>
          <a:stretch/>
        </p:blipFill>
        <p:spPr>
          <a:xfrm>
            <a:off x="8808191" y="2596529"/>
            <a:ext cx="1682090" cy="16751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5270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22" y="461164"/>
            <a:ext cx="9170504" cy="1293028"/>
          </a:xfrm>
        </p:spPr>
        <p:txBody>
          <a:bodyPr/>
          <a:lstStyle/>
          <a:p>
            <a:r>
              <a:rPr lang="en-US" dirty="0"/>
              <a:t>Counties with &gt;1K cases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65DD142-4503-7049-8667-E9167C9CE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1631478"/>
            <a:ext cx="10410093" cy="50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81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676" y="764373"/>
            <a:ext cx="4507523" cy="1293028"/>
          </a:xfrm>
        </p:spPr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223E-4745-8748-8813-8294A792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Questions &amp; Further Research</a:t>
            </a:r>
          </a:p>
          <a:p>
            <a:pPr lvl="1"/>
            <a:r>
              <a:rPr lang="en-US" dirty="0"/>
              <a:t>How does this data compare to flu data if we put it side-by-side?</a:t>
            </a:r>
          </a:p>
          <a:p>
            <a:pPr lvl="1"/>
            <a:r>
              <a:rPr lang="en-US" dirty="0"/>
              <a:t>Given more time, we could compare a few datasets to test the accuracy</a:t>
            </a:r>
          </a:p>
          <a:p>
            <a:pPr lvl="1"/>
            <a:r>
              <a:rPr lang="en-US" dirty="0"/>
              <a:t>Does social distancing really help? Some states enacted measures before other states, but the spread of the virus was not alike (California)</a:t>
            </a:r>
          </a:p>
          <a:p>
            <a:pPr lvl="2"/>
            <a:r>
              <a:rPr lang="en-US" dirty="0"/>
              <a:t>Geographical factors play a major role in the effectiveness of distancing</a:t>
            </a:r>
          </a:p>
          <a:p>
            <a:pPr lvl="1"/>
            <a:r>
              <a:rPr lang="en-US" dirty="0"/>
              <a:t>What would the data look like if COVID was around for a longer period?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223E-4745-8748-8813-8294A792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COVID-19 is adversely affecting the entire world</a:t>
            </a:r>
          </a:p>
          <a:p>
            <a:r>
              <a:rPr lang="en-US" dirty="0"/>
              <a:t>The virus can lead to death, but many have recovered</a:t>
            </a:r>
          </a:p>
          <a:p>
            <a:r>
              <a:rPr lang="en-US" dirty="0"/>
              <a:t>Our goal is to visualize some statistics behind COVID in a dynamic way</a:t>
            </a:r>
          </a:p>
          <a:p>
            <a:r>
              <a:rPr lang="en-US" dirty="0"/>
              <a:t>Statistics we chose include the number of:</a:t>
            </a:r>
          </a:p>
          <a:p>
            <a:pPr lvl="1"/>
            <a:r>
              <a:rPr lang="en-US" dirty="0"/>
              <a:t>Confirmed Cases</a:t>
            </a:r>
          </a:p>
          <a:p>
            <a:pPr lvl="1"/>
            <a:r>
              <a:rPr lang="en-US" dirty="0"/>
              <a:t>Deaths</a:t>
            </a:r>
          </a:p>
          <a:p>
            <a:pPr lvl="1"/>
            <a:r>
              <a:rPr lang="en-US" dirty="0"/>
              <a:t>Recoveries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8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223E-4745-8748-8813-8294A792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Mostly Static Data</a:t>
            </a:r>
          </a:p>
          <a:p>
            <a:pPr lvl="1"/>
            <a:r>
              <a:rPr lang="en-US" dirty="0"/>
              <a:t>Download data from a specific point in time</a:t>
            </a:r>
          </a:p>
          <a:p>
            <a:pPr lvl="1"/>
            <a:r>
              <a:rPr lang="en-US" dirty="0"/>
              <a:t>Upload data to DB</a:t>
            </a:r>
          </a:p>
          <a:p>
            <a:pPr lvl="1"/>
            <a:r>
              <a:rPr lang="en-US" dirty="0"/>
              <a:t>To refresh, we needed to repeat the steps above</a:t>
            </a:r>
          </a:p>
          <a:p>
            <a:r>
              <a:rPr lang="en-US" dirty="0"/>
              <a:t>Dirty Data</a:t>
            </a:r>
          </a:p>
          <a:p>
            <a:pPr lvl="1"/>
            <a:r>
              <a:rPr lang="en-US" dirty="0"/>
              <a:t>Map</a:t>
            </a:r>
          </a:p>
          <a:p>
            <a:pPr lvl="2"/>
            <a:r>
              <a:rPr lang="en-US" dirty="0"/>
              <a:t>Number of cases to determine the size of the circle, but some states had zeros, which required coding to omit</a:t>
            </a:r>
          </a:p>
          <a:p>
            <a:pPr lvl="1"/>
            <a:r>
              <a:rPr lang="en-US" dirty="0"/>
              <a:t>Lat/Lon/Size of Circle</a:t>
            </a:r>
          </a:p>
          <a:p>
            <a:pPr lvl="2"/>
            <a:r>
              <a:rPr lang="en-US" dirty="0"/>
              <a:t>Data format was string; had to convert to numbers</a:t>
            </a:r>
          </a:p>
          <a:p>
            <a:r>
              <a:rPr lang="en-US" dirty="0"/>
              <a:t>Data Schema</a:t>
            </a:r>
          </a:p>
          <a:p>
            <a:pPr lvl="1"/>
            <a:r>
              <a:rPr lang="en-US" dirty="0"/>
              <a:t>Had to convert from CSV to Dictionary so that we could process it as a JSON</a:t>
            </a:r>
          </a:p>
          <a:p>
            <a:r>
              <a:rPr lang="en-US" dirty="0"/>
              <a:t>Data Source</a:t>
            </a:r>
          </a:p>
          <a:p>
            <a:pPr lvl="1"/>
            <a:r>
              <a:rPr lang="en-US" dirty="0"/>
              <a:t>Multiple data sources available with different statistics</a:t>
            </a:r>
          </a:p>
          <a:p>
            <a:r>
              <a:rPr lang="en-US" dirty="0"/>
              <a:t>Flask App</a:t>
            </a:r>
          </a:p>
          <a:p>
            <a:pPr lvl="1"/>
            <a:r>
              <a:rPr lang="en-US" dirty="0"/>
              <a:t>Primary Key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7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415" y="451115"/>
            <a:ext cx="9170504" cy="1293028"/>
          </a:xfrm>
        </p:spPr>
        <p:txBody>
          <a:bodyPr/>
          <a:lstStyle/>
          <a:p>
            <a:r>
              <a:rPr lang="en-US" dirty="0"/>
              <a:t>Summary of global data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78708A1-B7C2-1A44-B989-7A08BA58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77" y="2405381"/>
            <a:ext cx="7967528" cy="2968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9D4D82-380E-2847-80CB-314CA31721BB}"/>
              </a:ext>
            </a:extLst>
          </p:cNvPr>
          <p:cNvSpPr txBox="1"/>
          <p:nvPr/>
        </p:nvSpPr>
        <p:spPr>
          <a:xfrm>
            <a:off x="293078" y="3495137"/>
            <a:ext cx="288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Death Rate: ~7%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Rate:  ~29%</a:t>
            </a:r>
          </a:p>
        </p:txBody>
      </p:sp>
    </p:spTree>
    <p:extLst>
      <p:ext uri="{BB962C8B-B14F-4D97-AF65-F5344CB8AC3E}">
        <p14:creationId xmlns:p14="http://schemas.microsoft.com/office/powerpoint/2010/main" val="79636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539" y="591792"/>
            <a:ext cx="9170504" cy="1293028"/>
          </a:xfrm>
        </p:spPr>
        <p:txBody>
          <a:bodyPr/>
          <a:lstStyle/>
          <a:p>
            <a:r>
              <a:rPr lang="en-US" dirty="0"/>
              <a:t>Distribution of cases worldwide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223E-4745-8748-8813-8294A792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681" y="2194561"/>
            <a:ext cx="4420590" cy="3588722"/>
          </a:xfrm>
        </p:spPr>
        <p:txBody>
          <a:bodyPr>
            <a:normAutofit/>
          </a:bodyPr>
          <a:lstStyle/>
          <a:p>
            <a:r>
              <a:rPr lang="en-US" dirty="0"/>
              <a:t>United States</a:t>
            </a:r>
          </a:p>
          <a:p>
            <a:pPr lvl="1"/>
            <a:r>
              <a:rPr lang="en-US" dirty="0"/>
              <a:t>Nearly 1/3 of cases</a:t>
            </a:r>
          </a:p>
          <a:p>
            <a:r>
              <a:rPr lang="en-US" dirty="0"/>
              <a:t>Spain, Italy, France, Germany, UK, Turkey</a:t>
            </a:r>
          </a:p>
          <a:p>
            <a:pPr lvl="1"/>
            <a:r>
              <a:rPr lang="en-US" dirty="0"/>
              <a:t>1/3 of cases</a:t>
            </a:r>
          </a:p>
        </p:txBody>
      </p:sp>
      <p:pic>
        <p:nvPicPr>
          <p:cNvPr id="5" name="Picture 4" descr="A picture containing monitor, colorful, screen, device&#10;&#10;Description automatically generated">
            <a:extLst>
              <a:ext uri="{FF2B5EF4-FFF2-40B4-BE49-F238E27FC236}">
                <a16:creationId xmlns:a16="http://schemas.microsoft.com/office/drawing/2014/main" id="{E19490F5-637E-054E-8BBD-85B8513D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984" y="1624743"/>
            <a:ext cx="7017991" cy="472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3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22" y="461164"/>
            <a:ext cx="9170504" cy="1293028"/>
          </a:xfrm>
        </p:spPr>
        <p:txBody>
          <a:bodyPr/>
          <a:lstStyle/>
          <a:p>
            <a:r>
              <a:rPr lang="en-US" dirty="0"/>
              <a:t>Top 10 affected countries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B64E323-CA5F-EB48-8B56-AF567DA5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47" y="1662251"/>
            <a:ext cx="8492506" cy="49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22" y="461164"/>
            <a:ext cx="9170504" cy="1293028"/>
          </a:xfrm>
        </p:spPr>
        <p:txBody>
          <a:bodyPr/>
          <a:lstStyle/>
          <a:p>
            <a:r>
              <a:rPr lang="en-US" dirty="0"/>
              <a:t>Are we flattening the curve?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CC0730-6180-B74D-8FEC-AA677172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346"/>
            <a:ext cx="6096000" cy="3560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8351A6-3333-A841-8302-75B17B254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98" y="2561346"/>
            <a:ext cx="6141002" cy="34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3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22" y="461164"/>
            <a:ext cx="9170504" cy="1293028"/>
          </a:xfrm>
        </p:spPr>
        <p:txBody>
          <a:bodyPr/>
          <a:lstStyle/>
          <a:p>
            <a:r>
              <a:rPr lang="en-US" dirty="0"/>
              <a:t>Heat map: United States Cases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48FCF97-DA74-7546-8A20-957C28AC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34" y="1563399"/>
            <a:ext cx="10298332" cy="50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8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973-AE11-0D48-ABBE-0DA2F02F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22" y="461164"/>
            <a:ext cx="9170504" cy="1293028"/>
          </a:xfrm>
        </p:spPr>
        <p:txBody>
          <a:bodyPr/>
          <a:lstStyle/>
          <a:p>
            <a:r>
              <a:rPr lang="en-US" dirty="0"/>
              <a:t>Heat map: United States deaths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4922E2C-DC80-B948-B914-32228960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37" y="1582617"/>
            <a:ext cx="10971125" cy="51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374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{5811E518-A343-C04E-A8F4-C89E14DC626E}tf10001072</Template>
  <TotalTime>3101</TotalTime>
  <Words>309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Covid-19 dashboard</vt:lpstr>
      <vt:lpstr>Motivation</vt:lpstr>
      <vt:lpstr>LIMITATIONS</vt:lpstr>
      <vt:lpstr>Summary of global data</vt:lpstr>
      <vt:lpstr>Distribution of cases worldwide</vt:lpstr>
      <vt:lpstr>Top 10 affected countries</vt:lpstr>
      <vt:lpstr>Are we flattening the curve?</vt:lpstr>
      <vt:lpstr>Heat map: United States Cases</vt:lpstr>
      <vt:lpstr>Heat map: United States deaths</vt:lpstr>
      <vt:lpstr>Counties with &gt;1K cases</vt:lpstr>
      <vt:lpstr>Post Mortem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Disease… a silent threat</dc:title>
  <dc:creator>Rosner, Alon</dc:creator>
  <cp:lastModifiedBy>Rosner, Alon</cp:lastModifiedBy>
  <cp:revision>47</cp:revision>
  <dcterms:created xsi:type="dcterms:W3CDTF">2020-01-31T02:09:04Z</dcterms:created>
  <dcterms:modified xsi:type="dcterms:W3CDTF">2020-04-28T20:20:07Z</dcterms:modified>
</cp:coreProperties>
</file>